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9" r:id="rId2"/>
    <p:sldId id="311" r:id="rId3"/>
    <p:sldId id="312" r:id="rId4"/>
    <p:sldId id="310" r:id="rId5"/>
    <p:sldId id="313" r:id="rId6"/>
    <p:sldId id="258" r:id="rId7"/>
    <p:sldId id="260" r:id="rId8"/>
    <p:sldId id="315" r:id="rId9"/>
    <p:sldId id="316" r:id="rId10"/>
    <p:sldId id="263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17" r:id="rId45"/>
    <p:sldId id="303" r:id="rId46"/>
    <p:sldId id="304" r:id="rId47"/>
    <p:sldId id="305" r:id="rId48"/>
    <p:sldId id="306" r:id="rId49"/>
    <p:sldId id="307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1146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english.khabarhub.com/wp-content/uploads/2019/11/Coffee.jpg">
            <a:extLst>
              <a:ext uri="{FF2B5EF4-FFF2-40B4-BE49-F238E27FC236}">
                <a16:creationId xmlns:a16="http://schemas.microsoft.com/office/drawing/2014/main" id="{9D16EBE6-143D-45AF-B884-533469B33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296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-A-presentation-on-Coffee-11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4-A-presentation-on-Coffee-25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-A-presentation-on-Coffee-26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-A-presentation-on-Coffee-27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7-A-presentation-on-Coffee-28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8-A-presentation-on-Coffee-29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-A-presentation-on-Coffee-30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-A-presentation-on-Coffee-31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-A-presentation-on-Coffee-32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-A-presentation-on-Coffee-33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Nepal - A potential country for specialty coffee production">
            <a:extLst>
              <a:ext uri="{FF2B5EF4-FFF2-40B4-BE49-F238E27FC236}">
                <a16:creationId xmlns:a16="http://schemas.microsoft.com/office/drawing/2014/main" id="{0D12A860-38EC-49B2-96EE-D2D5266C26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88E729-9EA1-4F3E-BF1C-6DE54DA04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" y="0"/>
            <a:ext cx="90586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17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3-A-presentation-on-Coffee-36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4-A-presentation-on-Coffee-37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5-A-presentation-on-Coffee-38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6-A-presentation-on-Coffee-39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7-A-presentation-on-Coffee-40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8-A-presentation-on-Coffee-41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9-A-presentation-on-Coffee-42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0-A-presentation-on-Coffee-43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1-A-presentation-on-Coffee-44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2-A-presentation-on-Coffee-45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15A440-D59E-4EF8-8B8A-47EB47EA9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344" y="109728"/>
            <a:ext cx="9229344" cy="67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7752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3-A-presentation-on-Coffee-46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4-A-presentation-on-Coffee-47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5-A-presentation-on-Coffee-48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6-A-presentation-on-Coffee-49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7-A-presentation-on-Coffee-51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8-A-presentation-on-Coffee-52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9-A-presentation-on-Coffee-53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1-A-presentation-on-Coffee-55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2-A-presentation-on-Coffee-56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3-A-presentation-on-Coffee-57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2096B5-FE82-43E8-B15E-BC39D5CFC1EF}"/>
              </a:ext>
            </a:extLst>
          </p:cNvPr>
          <p:cNvSpPr/>
          <p:nvPr/>
        </p:nvSpPr>
        <p:spPr>
          <a:xfrm>
            <a:off x="195072" y="563571"/>
            <a:ext cx="8753856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Scientific Name: </a:t>
            </a:r>
            <a:r>
              <a:rPr lang="en-US" sz="3200" dirty="0" err="1"/>
              <a:t>Coffea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Family: </a:t>
            </a:r>
            <a:r>
              <a:rPr lang="en-US" sz="3200" dirty="0" err="1"/>
              <a:t>Rubiaceae</a:t>
            </a:r>
            <a:endParaRPr lang="en-US" sz="3200" dirty="0"/>
          </a:p>
          <a:p>
            <a:r>
              <a:rPr lang="en-US" sz="3200" dirty="0"/>
              <a:t>Main Species: </a:t>
            </a:r>
          </a:p>
          <a:p>
            <a:r>
              <a:rPr lang="en-US" sz="3200" dirty="0"/>
              <a:t>Arabica (</a:t>
            </a:r>
            <a:r>
              <a:rPr lang="en-US" sz="3200" dirty="0" err="1"/>
              <a:t>Coffea</a:t>
            </a:r>
            <a:r>
              <a:rPr lang="en-US" sz="3200" dirty="0"/>
              <a:t> arabica) and Robusta (</a:t>
            </a:r>
            <a:r>
              <a:rPr lang="en-US" sz="3200" dirty="0" err="1"/>
              <a:t>Coffea</a:t>
            </a:r>
            <a:r>
              <a:rPr lang="en-US" sz="3200" dirty="0"/>
              <a:t> </a:t>
            </a:r>
            <a:r>
              <a:rPr lang="en-US" sz="3200" dirty="0" err="1"/>
              <a:t>canephora</a:t>
            </a:r>
            <a:r>
              <a:rPr lang="en-US" sz="3200" dirty="0"/>
              <a:t>)</a:t>
            </a:r>
          </a:p>
          <a:p>
            <a:r>
              <a:rPr lang="en-US" sz="3200" dirty="0"/>
              <a:t>Origin: Africa, specifically Ethiopia for Arabica and Central Africa for Robusta</a:t>
            </a:r>
          </a:p>
          <a:p>
            <a:r>
              <a:rPr lang="en-US" sz="3200" dirty="0" err="1"/>
              <a:t>Coffea</a:t>
            </a:r>
            <a:r>
              <a:rPr lang="en-US" sz="3200" dirty="0"/>
              <a:t> arabica (Arabica): 2n = 44 (tetraploid)</a:t>
            </a:r>
          </a:p>
          <a:p>
            <a:r>
              <a:rPr lang="en-US" sz="3200" dirty="0" err="1"/>
              <a:t>Coffea</a:t>
            </a:r>
            <a:r>
              <a:rPr lang="en-US" sz="3200" dirty="0"/>
              <a:t> </a:t>
            </a:r>
            <a:r>
              <a:rPr lang="en-US" sz="3200" dirty="0" err="1"/>
              <a:t>canephora</a:t>
            </a:r>
            <a:r>
              <a:rPr lang="en-US" sz="3200" dirty="0"/>
              <a:t> (Robusta) and other </a:t>
            </a:r>
            <a:r>
              <a:rPr lang="en-US" sz="3200" dirty="0" err="1"/>
              <a:t>Coffea</a:t>
            </a:r>
            <a:r>
              <a:rPr lang="en-US" sz="3200" dirty="0"/>
              <a:t> species: 2n = 22 (diploid)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687151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4-A-presentation-on-Coffee-58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5-A-presentation-on-Coffee-59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6-A-presentation-on-Coffee-60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7-A-presentation-on-Coffee-61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6B9814-67F6-4ADB-B779-551689B90922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https://www.youtube.com/watch?v=-CdScpRVYjI</a:t>
            </a:r>
          </a:p>
        </p:txBody>
      </p:sp>
    </p:spTree>
    <p:extLst>
      <p:ext uri="{BB962C8B-B14F-4D97-AF65-F5344CB8AC3E}">
        <p14:creationId xmlns:p14="http://schemas.microsoft.com/office/powerpoint/2010/main" val="13527927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8-A-presentation-on-Coffee-62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9-A-presentation-on-Coffee-63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0-A-presentation-on-Coffee-64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1-A-presentation-on-Coffee-65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2-A-presentation-on-Coffee-66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600DFC6-A106-4BF9-837A-C935414DC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404138"/>
              </p:ext>
            </p:extLst>
          </p:nvPr>
        </p:nvGraphicFramePr>
        <p:xfrm>
          <a:off x="85344" y="195072"/>
          <a:ext cx="9058656" cy="6662925"/>
        </p:xfrm>
        <a:graphic>
          <a:graphicData uri="http://schemas.openxmlformats.org/drawingml/2006/table">
            <a:tbl>
              <a:tblPr/>
              <a:tblGrid>
                <a:gridCol w="3019552">
                  <a:extLst>
                    <a:ext uri="{9D8B030D-6E8A-4147-A177-3AD203B41FA5}">
                      <a16:colId xmlns:a16="http://schemas.microsoft.com/office/drawing/2014/main" val="3606620940"/>
                    </a:ext>
                  </a:extLst>
                </a:gridCol>
                <a:gridCol w="3019552">
                  <a:extLst>
                    <a:ext uri="{9D8B030D-6E8A-4147-A177-3AD203B41FA5}">
                      <a16:colId xmlns:a16="http://schemas.microsoft.com/office/drawing/2014/main" val="3740814025"/>
                    </a:ext>
                  </a:extLst>
                </a:gridCol>
                <a:gridCol w="3019552">
                  <a:extLst>
                    <a:ext uri="{9D8B030D-6E8A-4147-A177-3AD203B41FA5}">
                      <a16:colId xmlns:a16="http://schemas.microsoft.com/office/drawing/2014/main" val="909520286"/>
                    </a:ext>
                  </a:extLst>
                </a:gridCol>
              </a:tblGrid>
              <a:tr h="382598">
                <a:tc>
                  <a:txBody>
                    <a:bodyPr/>
                    <a:lstStyle/>
                    <a:p>
                      <a:pPr fontAlgn="t" latinLnBrk="0"/>
                      <a:r>
                        <a:rPr lang="en-US" sz="1300" b="0">
                          <a:effectLst/>
                        </a:rPr>
                        <a:t>Aspect</a:t>
                      </a:r>
                    </a:p>
                  </a:txBody>
                  <a:tcPr marL="63746" marR="63746" marT="31873" marB="31873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 latinLnBrk="0"/>
                      <a:r>
                        <a:rPr lang="en-US" sz="1300" b="0">
                          <a:effectLst/>
                        </a:rPr>
                        <a:t>Arabica</a:t>
                      </a:r>
                    </a:p>
                  </a:txBody>
                  <a:tcPr marL="63746" marR="63746" marT="31873" marB="31873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 latinLnBrk="0"/>
                      <a:r>
                        <a:rPr lang="en-US" sz="1300" b="0">
                          <a:effectLst/>
                        </a:rPr>
                        <a:t>Robusta</a:t>
                      </a:r>
                    </a:p>
                  </a:txBody>
                  <a:tcPr marL="63746" marR="63746" marT="31873" marB="31873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B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6518909"/>
                  </a:ext>
                </a:extLst>
              </a:tr>
              <a:tr h="651952"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300" b="0">
                          <a:effectLst/>
                        </a:rPr>
                        <a:t>Taste</a:t>
                      </a:r>
                      <a:endParaRPr lang="en-US" sz="1300">
                        <a:effectLst/>
                      </a:endParaRPr>
                    </a:p>
                  </a:txBody>
                  <a:tcPr marL="63746" marR="63746" marT="31873" marB="31873" anchor="ctr">
                    <a:lnL w="9525" cap="flat" cmpd="sng" algn="ctr">
                      <a:solidFill>
                        <a:srgbClr val="20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C9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300">
                          <a:effectLst/>
                        </a:rPr>
                        <a:t>Mild, smooth, fruity, floral</a:t>
                      </a:r>
                    </a:p>
                  </a:txBody>
                  <a:tcPr marL="63746" marR="63746" marT="31873" marB="31873" anchor="ctr">
                    <a:lnL w="9525" cap="flat" cmpd="sng" algn="ctr">
                      <a:solidFill>
                        <a:srgbClr val="20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B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AC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300">
                          <a:effectLst/>
                        </a:rPr>
                        <a:t>Strong, bitter, earthy</a:t>
                      </a:r>
                    </a:p>
                  </a:txBody>
                  <a:tcPr marL="63746" marR="63746" marT="31873" marB="31873" anchor="ctr">
                    <a:lnL w="9525" cap="flat" cmpd="sng" algn="ctr">
                      <a:solidFill>
                        <a:srgbClr val="A0B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B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B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C9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1147258"/>
                  </a:ext>
                </a:extLst>
              </a:tr>
              <a:tr h="382598"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300" b="0">
                          <a:effectLst/>
                        </a:rPr>
                        <a:t>Aroma</a:t>
                      </a:r>
                      <a:endParaRPr lang="en-US" sz="1300">
                        <a:effectLst/>
                      </a:endParaRPr>
                    </a:p>
                  </a:txBody>
                  <a:tcPr marL="63746" marR="63746" marT="31873" marB="31873" anchor="ctr">
                    <a:lnL w="9525" cap="flat" cmpd="sng" algn="ctr">
                      <a:solidFill>
                        <a:srgbClr val="20C9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AC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C9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B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300">
                          <a:effectLst/>
                        </a:rPr>
                        <a:t>Floral and fruity</a:t>
                      </a:r>
                    </a:p>
                  </a:txBody>
                  <a:tcPr marL="63746" marR="63746" marT="31873" marB="31873" anchor="ctr">
                    <a:lnL w="9525" cap="flat" cmpd="sng" algn="ctr">
                      <a:solidFill>
                        <a:srgbClr val="A0AC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C9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AC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B9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300">
                          <a:effectLst/>
                        </a:rPr>
                        <a:t>More pungent</a:t>
                      </a:r>
                    </a:p>
                  </a:txBody>
                  <a:tcPr marL="63746" marR="63746" marT="31873" marB="31873" anchor="ctr">
                    <a:lnL w="9525" cap="flat" cmpd="sng" algn="ctr">
                      <a:solidFill>
                        <a:srgbClr val="20C9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C9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C9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B5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5370055"/>
                  </a:ext>
                </a:extLst>
              </a:tr>
              <a:tr h="382598"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300" b="0">
                          <a:effectLst/>
                        </a:rPr>
                        <a:t>Caffeine Content</a:t>
                      </a:r>
                      <a:endParaRPr lang="en-US" sz="1300">
                        <a:effectLst/>
                      </a:endParaRPr>
                    </a:p>
                  </a:txBody>
                  <a:tcPr marL="63746" marR="63746" marT="31873" marB="31873" anchor="ctr">
                    <a:lnL w="9525" cap="flat" cmpd="sng" algn="ctr">
                      <a:solidFill>
                        <a:srgbClr val="20B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B9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B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AB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300">
                          <a:effectLst/>
                        </a:rPr>
                        <a:t>Low (1.2-1.8%)</a:t>
                      </a:r>
                    </a:p>
                  </a:txBody>
                  <a:tcPr marL="63746" marR="63746" marT="31873" marB="31873" anchor="ctr">
                    <a:lnL w="9525" cap="flat" cmpd="sng" algn="ctr">
                      <a:solidFill>
                        <a:srgbClr val="A0B9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B5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B9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C4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300">
                          <a:effectLst/>
                        </a:rPr>
                        <a:t>High (2.2-2.7%)</a:t>
                      </a:r>
                    </a:p>
                  </a:txBody>
                  <a:tcPr marL="63746" marR="63746" marT="31873" marB="31873" anchor="ctr">
                    <a:lnL w="9525" cap="flat" cmpd="sng" algn="ctr">
                      <a:solidFill>
                        <a:srgbClr val="A0B5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B5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B5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C7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6025128"/>
                  </a:ext>
                </a:extLst>
              </a:tr>
              <a:tr h="382598"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300" b="0">
                          <a:effectLst/>
                        </a:rPr>
                        <a:t>Cultivation Altitude</a:t>
                      </a:r>
                      <a:endParaRPr lang="en-US" sz="1300">
                        <a:effectLst/>
                      </a:endParaRPr>
                    </a:p>
                  </a:txBody>
                  <a:tcPr marL="63746" marR="63746" marT="31873" marB="31873" anchor="ctr">
                    <a:lnL w="9525" cap="flat" cmpd="sng" algn="ctr">
                      <a:solidFill>
                        <a:srgbClr val="20AB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C4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AB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C9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300">
                          <a:effectLst/>
                        </a:rPr>
                        <a:t>High (800-2000 m)</a:t>
                      </a:r>
                    </a:p>
                  </a:txBody>
                  <a:tcPr marL="63746" marR="63746" marT="31873" marB="31873" anchor="ctr">
                    <a:lnL w="9525" cap="flat" cmpd="sng" algn="ctr">
                      <a:solidFill>
                        <a:srgbClr val="20C4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C7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C4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BF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300">
                          <a:effectLst/>
                        </a:rPr>
                        <a:t>Low (0-600 m)</a:t>
                      </a:r>
                    </a:p>
                  </a:txBody>
                  <a:tcPr marL="63746" marR="63746" marT="31873" marB="31873" anchor="ctr">
                    <a:lnL w="9525" cap="flat" cmpd="sng" algn="ctr">
                      <a:solidFill>
                        <a:srgbClr val="20C7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C7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C7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AA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7143463"/>
                  </a:ext>
                </a:extLst>
              </a:tr>
              <a:tr h="1210767"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300" b="0" dirty="0">
                          <a:effectLst/>
                        </a:rPr>
                        <a:t>Sugar Content</a:t>
                      </a:r>
                      <a:endParaRPr lang="en-US" sz="1300" dirty="0">
                        <a:effectLst/>
                      </a:endParaRPr>
                    </a:p>
                  </a:txBody>
                  <a:tcPr marL="63746" marR="63746" marT="31873" marB="31873" anchor="ctr">
                    <a:lnL w="9525" cap="flat" cmpd="sng" algn="ctr">
                      <a:solidFill>
                        <a:srgbClr val="20C9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BF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C9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BC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300">
                          <a:effectLst/>
                        </a:rPr>
                        <a:t>Higher</a:t>
                      </a:r>
                    </a:p>
                  </a:txBody>
                  <a:tcPr marL="63746" marR="63746" marT="31873" marB="31873" anchor="ctr">
                    <a:lnL w="9525" cap="flat" cmpd="sng" algn="ctr">
                      <a:solidFill>
                        <a:srgbClr val="A0BF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AA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BF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B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300">
                          <a:effectLst/>
                        </a:rPr>
                        <a:t>Lower (contrary to some sources, generally considered lower)</a:t>
                      </a:r>
                    </a:p>
                  </a:txBody>
                  <a:tcPr marL="63746" marR="63746" marT="31873" marB="31873" anchor="ctr">
                    <a:lnL w="9525" cap="flat" cmpd="sng" algn="ctr">
                      <a:solidFill>
                        <a:srgbClr val="20AA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AA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AA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C0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3059925"/>
                  </a:ext>
                </a:extLst>
              </a:tr>
              <a:tr h="931360"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300" b="0">
                          <a:effectLst/>
                        </a:rPr>
                        <a:t>Physical Characteristics</a:t>
                      </a:r>
                      <a:endParaRPr lang="en-US" sz="1300">
                        <a:effectLst/>
                      </a:endParaRPr>
                    </a:p>
                  </a:txBody>
                  <a:tcPr marL="63746" marR="63746" marT="31873" marB="31873" anchor="ctr">
                    <a:lnL w="9525" cap="flat" cmpd="sng" algn="ctr">
                      <a:solidFill>
                        <a:srgbClr val="A0BC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B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BC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C0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300">
                          <a:effectLst/>
                        </a:rPr>
                        <a:t>Oval shape, larger, lighter brown</a:t>
                      </a:r>
                    </a:p>
                  </a:txBody>
                  <a:tcPr marL="63746" marR="63746" marT="31873" marB="31873" anchor="ctr">
                    <a:lnL w="9525" cap="flat" cmpd="sng" algn="ctr">
                      <a:solidFill>
                        <a:srgbClr val="A0B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0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B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B9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300">
                          <a:effectLst/>
                        </a:rPr>
                        <a:t>Round shape, smaller, darker brown</a:t>
                      </a:r>
                    </a:p>
                  </a:txBody>
                  <a:tcPr marL="63746" marR="63746" marT="31873" marB="31873" anchor="ctr">
                    <a:lnL w="9525" cap="flat" cmpd="sng" algn="ctr">
                      <a:solidFill>
                        <a:srgbClr val="A0C0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C0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C0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C9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757267"/>
                  </a:ext>
                </a:extLst>
              </a:tr>
              <a:tr h="651952"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300" b="0">
                          <a:effectLst/>
                        </a:rPr>
                        <a:t>Hardiness</a:t>
                      </a:r>
                      <a:endParaRPr lang="en-US" sz="1300">
                        <a:effectLst/>
                      </a:endParaRPr>
                    </a:p>
                  </a:txBody>
                  <a:tcPr marL="63746" marR="63746" marT="31873" marB="31873" anchor="ctr">
                    <a:lnL w="9525" cap="flat" cmpd="sng" algn="ctr">
                      <a:solidFill>
                        <a:srgbClr val="20C0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B9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C0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B7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300">
                          <a:effectLst/>
                        </a:rPr>
                        <a:t>More susceptible to pests and diseases</a:t>
                      </a:r>
                    </a:p>
                  </a:txBody>
                  <a:tcPr marL="63746" marR="63746" marT="31873" marB="31873" anchor="ctr">
                    <a:lnL w="9525" cap="flat" cmpd="sng" algn="ctr">
                      <a:solidFill>
                        <a:srgbClr val="20B9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C9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B9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B7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300">
                          <a:effectLst/>
                        </a:rPr>
                        <a:t>Hardier, more resistant</a:t>
                      </a:r>
                    </a:p>
                  </a:txBody>
                  <a:tcPr marL="63746" marR="63746" marT="31873" marB="31873" anchor="ctr">
                    <a:lnL w="9525" cap="flat" cmpd="sng" algn="ctr">
                      <a:solidFill>
                        <a:srgbClr val="20C9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C9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C9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C7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1804139"/>
                  </a:ext>
                </a:extLst>
              </a:tr>
              <a:tr h="651952"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300" b="0">
                          <a:effectLst/>
                        </a:rPr>
                        <a:t>Price</a:t>
                      </a:r>
                      <a:endParaRPr lang="en-US" sz="1300">
                        <a:effectLst/>
                      </a:endParaRPr>
                    </a:p>
                  </a:txBody>
                  <a:tcPr marL="63746" marR="63746" marT="31873" marB="31873" anchor="ctr">
                    <a:lnL w="9525" cap="flat" cmpd="sng" algn="ctr">
                      <a:solidFill>
                        <a:srgbClr val="A0B7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B7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B7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BF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300">
                          <a:effectLst/>
                        </a:rPr>
                        <a:t>Generally more expensive</a:t>
                      </a:r>
                    </a:p>
                  </a:txBody>
                  <a:tcPr marL="63746" marR="63746" marT="31873" marB="31873" anchor="ctr">
                    <a:lnL w="9525" cap="flat" cmpd="sng" algn="ctr">
                      <a:solidFill>
                        <a:srgbClr val="A0B7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C7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B7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C0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300">
                          <a:effectLst/>
                        </a:rPr>
                        <a:t>Cheaper</a:t>
                      </a:r>
                    </a:p>
                  </a:txBody>
                  <a:tcPr marL="63746" marR="63746" marT="31873" marB="31873" anchor="ctr">
                    <a:lnL w="9525" cap="flat" cmpd="sng" algn="ctr">
                      <a:solidFill>
                        <a:srgbClr val="20C7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C7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C7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293096"/>
                  </a:ext>
                </a:extLst>
              </a:tr>
              <a:tr h="382598"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300" b="0">
                          <a:effectLst/>
                        </a:rPr>
                        <a:t>Yield</a:t>
                      </a:r>
                      <a:endParaRPr lang="en-US" sz="1300">
                        <a:effectLst/>
                      </a:endParaRPr>
                    </a:p>
                  </a:txBody>
                  <a:tcPr marL="63746" marR="63746" marT="31873" marB="31873" anchor="ctr">
                    <a:lnL w="9525" cap="flat" cmpd="sng" algn="ctr">
                      <a:solidFill>
                        <a:srgbClr val="A0BF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C0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BF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B5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300">
                          <a:effectLst/>
                        </a:rPr>
                        <a:t>Lower yield</a:t>
                      </a:r>
                    </a:p>
                  </a:txBody>
                  <a:tcPr marL="63746" marR="63746" marT="31873" marB="31873" anchor="ctr">
                    <a:lnL w="9525" cap="flat" cmpd="sng" algn="ctr">
                      <a:solidFill>
                        <a:srgbClr val="20C0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C0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AC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300">
                          <a:effectLst/>
                        </a:rPr>
                        <a:t>Higher yield</a:t>
                      </a:r>
                    </a:p>
                  </a:txBody>
                  <a:tcPr marL="63746" marR="63746" marT="31873" marB="31873" anchor="ctr">
                    <a:lnL w="9525" cap="flat" cmpd="sng" algn="ctr">
                      <a:solidFill>
                        <a:srgbClr val="20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B7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1013964"/>
                  </a:ext>
                </a:extLst>
              </a:tr>
              <a:tr h="651952"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300" b="0">
                          <a:effectLst/>
                        </a:rPr>
                        <a:t>Flavor Profile Complexity</a:t>
                      </a:r>
                      <a:endParaRPr lang="en-US" sz="1300">
                        <a:effectLst/>
                      </a:endParaRPr>
                    </a:p>
                  </a:txBody>
                  <a:tcPr marL="63746" marR="63746" marT="31873" marB="31873" anchor="ctr">
                    <a:lnL w="9525" cap="flat" cmpd="sng" algn="ctr">
                      <a:solidFill>
                        <a:srgbClr val="A0B5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AC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B5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B5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300">
                          <a:effectLst/>
                        </a:rPr>
                        <a:t>More complex and balanced</a:t>
                      </a:r>
                    </a:p>
                  </a:txBody>
                  <a:tcPr marL="63746" marR="63746" marT="31873" marB="31873" anchor="ctr">
                    <a:lnL w="9525" cap="flat" cmpd="sng" algn="ctr">
                      <a:solidFill>
                        <a:srgbClr val="A0AC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B7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AC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AC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300" dirty="0">
                          <a:effectLst/>
                        </a:rPr>
                        <a:t>Less complex</a:t>
                      </a:r>
                    </a:p>
                  </a:txBody>
                  <a:tcPr marL="63746" marR="63746" marT="31873" marB="31873" anchor="ctr">
                    <a:lnL w="9525" cap="flat" cmpd="sng" algn="ctr">
                      <a:solidFill>
                        <a:srgbClr val="20B7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0B7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B7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B7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6779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8802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-A-presentation-on-Coffee-4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-A-presentation-on-Coffee-7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06D41A-5CE0-4FBE-A6F4-2B663AA95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850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E98310-A4CC-43F1-9338-29B3713B7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96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704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178</Words>
  <Application>Microsoft Office PowerPoint</Application>
  <PresentationFormat>On-screen Show (4:3)</PresentationFormat>
  <Paragraphs>42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2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>generated using python-pptx</dc:description>
  <cp:lastModifiedBy>Bikas Basnet</cp:lastModifiedBy>
  <cp:revision>7</cp:revision>
  <dcterms:created xsi:type="dcterms:W3CDTF">2013-01-27T09:14:16Z</dcterms:created>
  <dcterms:modified xsi:type="dcterms:W3CDTF">2025-02-24T15:46:07Z</dcterms:modified>
  <cp:category/>
</cp:coreProperties>
</file>